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69" r:id="rId3"/>
    <p:sldId id="257" r:id="rId4"/>
    <p:sldId id="265" r:id="rId5"/>
    <p:sldId id="273" r:id="rId6"/>
    <p:sldId id="260" r:id="rId7"/>
    <p:sldId id="263" r:id="rId8"/>
    <p:sldId id="264" r:id="rId9"/>
    <p:sldId id="272" r:id="rId10"/>
    <p:sldId id="267" r:id="rId11"/>
    <p:sldId id="282" r:id="rId12"/>
    <p:sldId id="283" r:id="rId13"/>
    <p:sldId id="268" r:id="rId14"/>
    <p:sldId id="270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18"/>
    <p:restoredTop sz="96329"/>
  </p:normalViewPr>
  <p:slideViewPr>
    <p:cSldViewPr snapToGrid="0">
      <p:cViewPr varScale="1">
        <p:scale>
          <a:sx n="78" d="100"/>
          <a:sy n="78" d="100"/>
        </p:scale>
        <p:origin x="134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47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01DDA-DA32-AD4C-8204-17D3F668FC99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ADEED-A444-6D4F-A077-19FE5C3DCB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ADEED-A444-6D4F-A077-19FE5C3DCB6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ADEED-A444-6D4F-A077-19FE5C3DCB6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ADEED-A444-6D4F-A077-19FE5C3DCB6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ADEED-A444-6D4F-A077-19FE5C3DCB6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9DCC5-344A-954C-8BA0-30B1E08C273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9B467-33DF-EB45-BB64-7A1A224B2D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kull wearing headphones on a desk&#10;&#10;Description automatically generated"/>
          <p:cNvPicPr>
            <a:picLocks noChangeAspect="1"/>
          </p:cNvPicPr>
          <p:nvPr/>
        </p:nvPicPr>
        <p:blipFill>
          <a:blip r:embed="rId2"/>
          <a:srcRect t="9091" r="3535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15" y="1161288"/>
            <a:ext cx="6270775" cy="1124712"/>
          </a:xfrm>
        </p:spPr>
        <p:txBody>
          <a:bodyPr anchor="b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erican Typewriter" panose="02090604020004020304" pitchFamily="18" charset="77"/>
              </a:rPr>
              <a:t>System Parasites</a:t>
            </a:r>
            <a:r>
              <a:rPr lang="en-US" sz="3600" b="1" dirty="0">
                <a:solidFill>
                  <a:schemeClr val="bg1"/>
                </a:solidFill>
                <a:latin typeface="American Typewriter" panose="02090604020004020304" pitchFamily="18" charset="77"/>
                <a:ea typeface="+mj-ea"/>
                <a:cs typeface="+mj-cs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American Typewriter" panose="02090604020004020304" pitchFamily="18" charset="77"/>
                <a:ea typeface="+mj-ea"/>
                <a:cs typeface="+mj-cs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15"/>
          <p:cNvSpPr>
            <a:spLocks noGrp="1"/>
          </p:cNvSpPr>
          <p:nvPr>
            <p:ph idx="1"/>
          </p:nvPr>
        </p:nvSpPr>
        <p:spPr>
          <a:xfrm>
            <a:off x="186055" y="3111500"/>
            <a:ext cx="6762115" cy="3954145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endParaRPr lang="en-US" sz="1600" u="sng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marL="0" indent="0" algn="l">
              <a:buNone/>
            </a:pPr>
            <a:endParaRPr lang="en-US" sz="1600" u="sng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Lau Jade                                       243FC2455Y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Wong Zhi Yi                                   243FC243T2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Sabrina Marian Teo </a:t>
            </a:r>
            <a:r>
              <a:rPr lang="en-US" sz="16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Sulit</a:t>
            </a:r>
            <a:r>
              <a:rPr lang="en-MY" altLang="en-US" sz="16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                   </a:t>
            </a: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243FC243Z8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Ibraheem </a:t>
            </a:r>
            <a:r>
              <a:rPr lang="en-US" sz="16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Qashou</a:t>
            </a:r>
            <a:r>
              <a:rPr lang="en-US" sz="1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                            243FC246HM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818760" y="3832269"/>
            <a:ext cx="8890" cy="15201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4670" y="2804160"/>
            <a:ext cx="2099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Group 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560"/>
            <a:ext cx="6764020" cy="1325880"/>
          </a:xfrm>
        </p:spPr>
        <p:txBody>
          <a:bodyPr>
            <a:normAutofit/>
          </a:bodyPr>
          <a:lstStyle/>
          <a:p>
            <a:r>
              <a:rPr lang="en-MY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Surveys We Did</a:t>
            </a:r>
            <a:r>
              <a:rPr lang="en-MY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:</a:t>
            </a:r>
          </a:p>
        </p:txBody>
      </p:sp>
      <p:pic>
        <p:nvPicPr>
          <p:cNvPr id="15" name="Picture 14" descr="case study vir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45" y="3652520"/>
            <a:ext cx="5573395" cy="3063240"/>
          </a:xfrm>
          <a:prstGeom prst="rect">
            <a:avLst/>
          </a:prstGeom>
        </p:spPr>
      </p:pic>
      <p:pic>
        <p:nvPicPr>
          <p:cNvPr id="13" name="Content Placeholder 12" descr="Case study installed software chart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910" y="1334770"/>
            <a:ext cx="5673090" cy="25933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268720" y="1407795"/>
            <a:ext cx="4189095" cy="1001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MY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Majority of our users have installed antivirus softwares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1040765" y="4780280"/>
            <a:ext cx="4137660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MY" altLang="en-US" sz="2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Some have encountered virus/malwares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43276" y="1088724"/>
            <a:ext cx="4834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1" y="4173554"/>
            <a:ext cx="483406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58046" y="2250774"/>
            <a:ext cx="483406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Picture 21" descr="print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740" y="5793740"/>
            <a:ext cx="1064260" cy="106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ezze ans (1)"/>
          <p:cNvPicPr>
            <a:picLocks noChangeAspect="1"/>
          </p:cNvPicPr>
          <p:nvPr/>
        </p:nvPicPr>
        <p:blipFill>
          <a:blip r:embed="rId2"/>
          <a:srcRect r="19314"/>
          <a:stretch>
            <a:fillRect/>
          </a:stretch>
        </p:blipFill>
        <p:spPr>
          <a:xfrm>
            <a:off x="7200265" y="5061585"/>
            <a:ext cx="4883785" cy="1270635"/>
          </a:xfrm>
          <a:prstGeom prst="rect">
            <a:avLst/>
          </a:prstGeom>
        </p:spPr>
      </p:pic>
      <p:pic>
        <p:nvPicPr>
          <p:cNvPr id="6" name="Picture 5" descr="Norton answ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" y="2924175"/>
            <a:ext cx="6821170" cy="1280160"/>
          </a:xfrm>
          <a:prstGeom prst="rect">
            <a:avLst/>
          </a:prstGeom>
        </p:spPr>
      </p:pic>
      <p:pic>
        <p:nvPicPr>
          <p:cNvPr id="5" name="Picture 4" descr="Marcu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156460"/>
            <a:ext cx="6821170" cy="1272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560"/>
            <a:ext cx="6764020" cy="1325880"/>
          </a:xfrm>
        </p:spPr>
        <p:txBody>
          <a:bodyPr>
            <a:normAutofit/>
          </a:bodyPr>
          <a:lstStyle/>
          <a:p>
            <a:r>
              <a:rPr lang="en-MY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Surveys We Did </a:t>
            </a:r>
            <a:r>
              <a:rPr lang="en-MY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942975" y="4887595"/>
            <a:ext cx="5480050" cy="1310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MY" altLang="en-US" sz="240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</a:rPr>
              <a:t>Everyone had different experiences.</a:t>
            </a:r>
          </a:p>
          <a:p>
            <a:r>
              <a:rPr lang="en-MY" altLang="en-US" sz="240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</a:rPr>
              <a:t>Effectiveness cannot be proven</a:t>
            </a:r>
            <a:r>
              <a:rPr lang="en-MY" altLang="en-US" sz="2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43276" y="1088724"/>
            <a:ext cx="4834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0806" y="4377389"/>
            <a:ext cx="483406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58046" y="3647139"/>
            <a:ext cx="483406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Content Placeholder 3" descr="jezzebelle ans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505" y="1272540"/>
            <a:ext cx="6821170" cy="1617345"/>
          </a:xfrm>
          <a:prstGeom prst="rect">
            <a:avLst/>
          </a:prstGeom>
        </p:spPr>
      </p:pic>
      <p:pic>
        <p:nvPicPr>
          <p:cNvPr id="7" name="Picture 6" descr="marcus"/>
          <p:cNvPicPr>
            <a:picLocks noChangeAspect="1"/>
          </p:cNvPicPr>
          <p:nvPr/>
        </p:nvPicPr>
        <p:blipFill>
          <a:blip r:embed="rId6"/>
          <a:srcRect r="29814"/>
          <a:stretch>
            <a:fillRect/>
          </a:stretch>
        </p:blipFill>
        <p:spPr>
          <a:xfrm>
            <a:off x="7200265" y="3852545"/>
            <a:ext cx="4883785" cy="1793875"/>
          </a:xfrm>
          <a:prstGeom prst="rect">
            <a:avLst/>
          </a:prstGeom>
        </p:spPr>
      </p:pic>
      <p:pic>
        <p:nvPicPr>
          <p:cNvPr id="11" name="Picture 10" descr="tre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745" y="1694815"/>
            <a:ext cx="1184910" cy="183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A light bulb with a flame coming out of it&#10;&#10;Description automatically generated"/>
          <p:cNvPicPr>
            <a:picLocks noChangeAspect="1"/>
          </p:cNvPicPr>
          <p:nvPr/>
        </p:nvPicPr>
        <p:blipFill>
          <a:blip r:embed="rId2">
            <a:alphaModFix amt="60000"/>
          </a:blip>
          <a:srcRect t="1747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00" y="2571115"/>
            <a:ext cx="6506210" cy="250698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algn="r" rtl="1"/>
            <a:r>
              <a:rPr lang="en-MY" altLang="en-US" sz="66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merican Typewriter" panose="02090604020004020304" pitchFamily="18" charset="77"/>
              </a:rPr>
              <a:t>SOLUTIONS</a:t>
            </a:r>
            <a:r>
              <a:rPr lang="en-US" sz="66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.AppleSystemUIFont"/>
              </a:rPr>
              <a:t> </a:t>
            </a:r>
            <a:br>
              <a:rPr lang="en-US" sz="66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.AppleSystemUIFont"/>
              </a:rPr>
            </a:br>
            <a:endParaRPr lang="en-US" sz="66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.AppleSystemUIFont"/>
            </a:endParaRPr>
          </a:p>
        </p:txBody>
      </p:sp>
      <p:sp>
        <p:nvSpPr>
          <p:cNvPr id="65" name="Content Placeholder 64"/>
          <p:cNvSpPr>
            <a:spLocks noGrp="1"/>
          </p:cNvSpPr>
          <p:nvPr>
            <p:ph idx="1"/>
          </p:nvPr>
        </p:nvSpPr>
        <p:spPr>
          <a:xfrm>
            <a:off x="6336665" y="221615"/>
            <a:ext cx="5587365" cy="6550025"/>
          </a:xfrm>
        </p:spPr>
        <p:txBody>
          <a:bodyPr anchor="ctr">
            <a:normAutofit lnSpcReduction="10000"/>
          </a:bodyPr>
          <a:lstStyle/>
          <a:p>
            <a:pPr algn="just">
              <a:spcAft>
                <a:spcPts val="800"/>
              </a:spcAft>
            </a:pPr>
            <a:r>
              <a:rPr lang="en-US" sz="1600" b="1" kern="0" dirty="0">
                <a:solidFill>
                  <a:srgbClr val="FFFFFF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Cybersecurity Policies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Containing the situation from the administrative side and striving to minimize damages.</a:t>
            </a:r>
            <a:endParaRPr lang="en-US" sz="1600" kern="100" dirty="0">
              <a:solidFill>
                <a:srgbClr val="FFFF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1600" b="1" kern="0" dirty="0">
                <a:solidFill>
                  <a:srgbClr val="FFFFFF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Preventive Measures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Implementing preventive measures, such as antivirus programs and defense mechanisms against threats.</a:t>
            </a:r>
            <a:endParaRPr lang="ar-SA" sz="1600" b="1" kern="0" dirty="0">
              <a:solidFill>
                <a:srgbClr val="FFFF00"/>
              </a:solidFill>
              <a:effectLst/>
              <a:latin typeface=".AppleSystemUIFon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.AppleSystemUIFont"/>
                <a:ea typeface="Aptos" panose="020B0004020202020204" pitchFamily="34" charset="0"/>
                <a:cs typeface="Times New Roman" panose="02020603050405020304" pitchFamily="18" charset="0"/>
              </a:rPr>
              <a:t>Recovery and Post-Infection Measures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Ensuring incident response plans and rapidly containing issues.</a:t>
            </a:r>
            <a:endParaRPr lang="en-US" sz="1600" kern="100" dirty="0">
              <a:solidFill>
                <a:srgbClr val="FFFF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1600" b="1" kern="0" dirty="0">
                <a:solidFill>
                  <a:srgbClr val="FFFFFF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Data Protection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Taking backup copies of important organizational data, which is essential for protecting and recovering information.</a:t>
            </a:r>
            <a:endParaRPr lang="en-US" sz="1600" kern="100" dirty="0">
              <a:solidFill>
                <a:srgbClr val="FFFF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1600" b="1" kern="0" dirty="0">
                <a:solidFill>
                  <a:srgbClr val="FFFFFF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Advanced Security Tools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Providing behavioral and environmental analysis to safeguard against threats.</a:t>
            </a:r>
            <a:endParaRPr lang="en-US" sz="1600" kern="100" dirty="0">
              <a:solidFill>
                <a:srgbClr val="FFFF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kern="100" dirty="0">
              <a:solidFill>
                <a:srgbClr val="FFFF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drawing a graph on a glass board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rcRect t="6850" b="888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95" y="543560"/>
            <a:ext cx="4445635" cy="1384300"/>
          </a:xfrm>
        </p:spPr>
        <p:txBody>
          <a:bodyPr vert="horz" lIns="91440" tIns="45720" rIns="91440" bIns="45720" rtlCol="0" anchor="b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MY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erican Typewriter" panose="02090604020004020304" pitchFamily="18" charset="77"/>
              </a:rPr>
              <a:t>extra precautions</a:t>
            </a:r>
            <a:r>
              <a:rPr lang="en-MY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5" y="2237105"/>
            <a:ext cx="4121785" cy="3049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  <a:effectLst/>
                <a:latin typeface=".AppleSystemUIFont"/>
              </a:rPr>
              <a:t>Service Restoration</a:t>
            </a: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:</a:t>
            </a:r>
            <a:endParaRPr lang="en-US" sz="1600" dirty="0">
              <a:effectLst/>
              <a:latin typeface=".AppleSystemUIFont"/>
            </a:endParaRPr>
          </a:p>
          <a:p>
            <a:pPr algn="just">
              <a:spcBef>
                <a:spcPts val="900"/>
              </a:spcBef>
            </a:pPr>
            <a:r>
              <a:rPr lang="en-US" sz="1600" dirty="0">
                <a:effectLst/>
                <a:latin typeface=".AppleSystemUIFont"/>
              </a:rPr>
              <a:t> Cleaning systems affected by the virus.</a:t>
            </a:r>
          </a:p>
          <a:p>
            <a:pPr marL="285750" indent="-285750" algn="just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  <a:effectLst/>
                <a:latin typeface=".AppleSystemUIFont"/>
              </a:rPr>
              <a:t>Security Enhancement</a:t>
            </a: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:</a:t>
            </a:r>
          </a:p>
          <a:p>
            <a:pPr algn="just">
              <a:spcBef>
                <a:spcPts val="900"/>
              </a:spcBef>
            </a:pPr>
            <a:r>
              <a:rPr lang="en-US" sz="1600" dirty="0">
                <a:effectLst/>
                <a:latin typeface=".AppleSystemUIFont"/>
              </a:rPr>
              <a:t> Strengthening the security of the affected device and leveraging cybersecurity measures.</a:t>
            </a:r>
          </a:p>
          <a:p>
            <a:pPr marL="285750" indent="-285750" algn="just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00"/>
                </a:solidFill>
                <a:effectLst/>
                <a:latin typeface=".AppleSystemUIFont"/>
              </a:rPr>
              <a:t>Reconstruction</a:t>
            </a:r>
            <a:r>
              <a:rPr lang="en-US" sz="1600" dirty="0">
                <a:solidFill>
                  <a:srgbClr val="FFFF00"/>
                </a:solidFill>
                <a:effectLst/>
                <a:latin typeface=".AppleSystemUIFont"/>
              </a:rPr>
              <a:t>:</a:t>
            </a:r>
          </a:p>
          <a:p>
            <a:pPr algn="just">
              <a:spcBef>
                <a:spcPts val="900"/>
              </a:spcBef>
            </a:pPr>
            <a:r>
              <a:rPr lang="en-US" sz="1600" dirty="0">
                <a:effectLst/>
                <a:latin typeface=".AppleSystemUIFont"/>
              </a:rPr>
              <a:t> Rebuilding a robust network and reinforcing proactive measures.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08452" y="1927654"/>
            <a:ext cx="360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at sitting at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18137" r="-1" b="36852"/>
          <a:stretch>
            <a:fillRect/>
          </a:stretch>
        </p:blipFill>
        <p:spPr>
          <a:xfrm>
            <a:off x="28895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7796" y="2848951"/>
            <a:ext cx="10413359" cy="13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American Typewriter" panose="02090604020004020304" pitchFamily="18" charset="77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17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mputer script on a screen"/>
          <p:cNvPicPr>
            <a:picLocks noChangeAspect="1"/>
          </p:cNvPicPr>
          <p:nvPr/>
        </p:nvPicPr>
        <p:blipFill>
          <a:blip r:embed="rId3"/>
          <a:srcRect t="5826" r="23298" b="3265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5450" y="2164080"/>
            <a:ext cx="5197475" cy="32740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malware that spreads between </a:t>
            </a:r>
            <a:r>
              <a:rPr lang="en-US" sz="1600" dirty="0">
                <a:solidFill>
                  <a:srgbClr val="FF0000"/>
                </a:solidFill>
              </a:rPr>
              <a:t>computers</a:t>
            </a:r>
            <a:r>
              <a:rPr lang="en-US" sz="1600" dirty="0">
                <a:solidFill>
                  <a:schemeClr val="bg1"/>
                </a:solidFill>
              </a:rPr>
              <a:t> and affects </a:t>
            </a:r>
            <a:r>
              <a:rPr lang="en-US" sz="1600" dirty="0">
                <a:solidFill>
                  <a:srgbClr val="FF0000"/>
                </a:solidFill>
              </a:rPr>
              <a:t>computer system and hard dis</a:t>
            </a:r>
            <a:r>
              <a:rPr lang="en-MY" altLang="en-US" sz="1600" dirty="0">
                <a:solidFill>
                  <a:srgbClr val="FF0000"/>
                </a:solidFill>
              </a:rPr>
              <a:t>K</a:t>
            </a:r>
            <a:r>
              <a:rPr lang="en-MY" altLang="en-US" sz="1600" dirty="0">
                <a:solidFill>
                  <a:schemeClr val="bg1"/>
                </a:solidFill>
              </a:rPr>
              <a:t>.</a:t>
            </a:r>
          </a:p>
          <a:p>
            <a:pPr indent="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altLang="en-US" sz="1600" dirty="0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ccurring the </a:t>
            </a:r>
            <a:r>
              <a:rPr lang="en-US" sz="1600" dirty="0">
                <a:solidFill>
                  <a:srgbClr val="FF0000"/>
                </a:solidFill>
              </a:rPr>
              <a:t>loss of data</a:t>
            </a:r>
            <a:r>
              <a:rPr lang="en-US" sz="1600" dirty="0">
                <a:solidFill>
                  <a:schemeClr val="bg1"/>
                </a:solidFill>
              </a:rPr>
              <a:t> from our system and send to others.</a:t>
            </a:r>
          </a:p>
          <a:p>
            <a:pPr indent="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altLang="en-US" sz="1600" dirty="0">
                <a:solidFill>
                  <a:srgbClr val="FF0000"/>
                </a:solidFill>
              </a:rPr>
              <a:t>D</a:t>
            </a:r>
            <a:r>
              <a:rPr lang="en-US" sz="1600" dirty="0">
                <a:solidFill>
                  <a:srgbClr val="FF0000"/>
                </a:solidFill>
              </a:rPr>
              <a:t>isruption</a:t>
            </a:r>
            <a:r>
              <a:rPr lang="en-US" sz="1600" dirty="0">
                <a:solidFill>
                  <a:schemeClr val="bg1"/>
                </a:solidFill>
              </a:rPr>
              <a:t> of systems, major operational issues</a:t>
            </a:r>
            <a:r>
              <a:rPr lang="en-MY" alt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dirty="0">
                <a:solidFill>
                  <a:srgbClr val="FF0000"/>
                </a:solidFill>
              </a:rPr>
              <a:t>leakage.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indent="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indent="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indent="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FF00"/>
                </a:solidFill>
              </a:rPr>
              <a:t>It is very vital to keep viruses out, but what exactly is a computer virus?  </a:t>
            </a:r>
            <a:endParaRPr lang="en-US" sz="1600" dirty="0">
              <a:solidFill>
                <a:schemeClr val="bg1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11" y="953499"/>
            <a:ext cx="6099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erican Typewriter" panose="02090604020004020304" pitchFamily="18" charset="77"/>
              </a:rPr>
              <a:t>Definition of computer virus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45829" y="1793210"/>
            <a:ext cx="4188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omputer circuit board&#10;&#10;Description automatically generated"/>
          <p:cNvPicPr>
            <a:picLocks noChangeAspect="1"/>
          </p:cNvPicPr>
          <p:nvPr/>
        </p:nvPicPr>
        <p:blipFill>
          <a:blip r:embed="rId2"/>
          <a:srcRect l="6699" t="6593" r="26586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879" y="2185035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250" y="955596"/>
            <a:ext cx="4429818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American Typewriter" panose="02090604020004020304" pitchFamily="18" charset="77"/>
                <a:ea typeface="+mj-ea"/>
                <a:cs typeface="+mj-cs"/>
              </a:rPr>
              <a:t>What Does</a:t>
            </a:r>
            <a:r>
              <a:rPr lang="en-US" sz="3200" b="1" dirty="0">
                <a:solidFill>
                  <a:schemeClr val="bg1"/>
                </a:solidFill>
                <a:latin typeface="American Typewriter" panose="02090604020004020304" pitchFamily="18" charset="77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/>
                <a:latin typeface="American Typewriter" panose="02090604020004020304" pitchFamily="18" charset="77"/>
                <a:ea typeface="+mj-ea"/>
                <a:cs typeface="+mj-cs"/>
              </a:rPr>
              <a:t>a Computer Virus Do?</a:t>
            </a:r>
            <a:endParaRPr lang="en-US" sz="3200" b="1" dirty="0">
              <a:solidFill>
                <a:schemeClr val="bg1"/>
              </a:solidFill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540" y="2269989"/>
            <a:ext cx="3903865" cy="2764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en-MY" altLang="en-US" sz="1600" b="0" i="0" dirty="0">
                <a:solidFill>
                  <a:schemeClr val="bg1"/>
                </a:solidFill>
                <a:effectLst/>
                <a:latin typeface="+mj-lt"/>
              </a:rPr>
              <a:t>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+mj-lt"/>
              </a:rPr>
              <a:t>depends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 on how it is programmed.</a:t>
            </a:r>
          </a:p>
          <a:p>
            <a:pPr marL="285750" indent="-285750" algn="just">
              <a:lnSpc>
                <a:spcPct val="90000"/>
              </a:lnSpc>
              <a:spcAft>
                <a:spcPts val="1200"/>
              </a:spcAft>
              <a:buFont typeface="Wingdings" panose="05000000000000000000" charset="0"/>
              <a:buChar char="v"/>
            </a:pPr>
            <a:r>
              <a:rPr lang="en-MY" altLang="en-US" sz="1600" b="0" i="0" dirty="0">
                <a:solidFill>
                  <a:schemeClr val="bg1"/>
                </a:solidFill>
                <a:effectLst/>
                <a:latin typeface="+mj-lt"/>
              </a:rPr>
              <a:t>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 harmless prank</a:t>
            </a:r>
          </a:p>
          <a:p>
            <a:pPr marL="285750" indent="-285750" algn="just">
              <a:lnSpc>
                <a:spcPct val="90000"/>
              </a:lnSpc>
              <a:spcAft>
                <a:spcPts val="1200"/>
              </a:spcAft>
              <a:buFont typeface="Wingdings" panose="05000000000000000000" charset="0"/>
              <a:buChar char="v"/>
            </a:pPr>
            <a:r>
              <a:rPr lang="en-MY" altLang="en-US" sz="1600" b="0" i="0" dirty="0">
                <a:solidFill>
                  <a:schemeClr val="bg1"/>
                </a:solidFill>
                <a:effectLst/>
                <a:latin typeface="+mj-lt"/>
              </a:rPr>
              <a:t>A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sophisticated and intentional, leading to criminal activities and fraud.</a:t>
            </a:r>
          </a:p>
          <a:p>
            <a:pPr marL="285750" indent="-285750" algn="just">
              <a:lnSpc>
                <a:spcPct val="90000"/>
              </a:lnSpc>
              <a:spcAft>
                <a:spcPts val="1200"/>
              </a:spcAft>
              <a:buFont typeface="Wingdings" panose="05000000000000000000" charset="0"/>
              <a:buChar char="v"/>
            </a:pPr>
            <a:r>
              <a:rPr lang="en-MY" altLang="en-US" sz="1600" b="0" i="0" dirty="0">
                <a:solidFill>
                  <a:schemeClr val="bg1"/>
                </a:solidFill>
                <a:effectLst/>
                <a:latin typeface="+mj-lt"/>
              </a:rPr>
              <a:t>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pread through a network environment to find other vulnerable hosts</a:t>
            </a:r>
            <a:r>
              <a:rPr lang="en-MY" altLang="en-US" sz="1600" b="0" i="0" dirty="0">
                <a:solidFill>
                  <a:schemeClr val="bg1"/>
                </a:solidFill>
                <a:effectLst/>
                <a:latin typeface="+mj-lt"/>
              </a:rPr>
              <a:t>, corrupting files and disrupting softwares.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6420" y="523811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+mj-lt"/>
                <a:sym typeface="+mn-ea"/>
              </a:rPr>
              <a:t>This exposes some information and networks to </a:t>
            </a:r>
            <a:r>
              <a:rPr lang="en-US" dirty="0">
                <a:solidFill>
                  <a:srgbClr val="FF0000"/>
                </a:solidFill>
                <a:effectLst/>
                <a:latin typeface="+mj-lt"/>
                <a:sym typeface="+mn-ea"/>
              </a:rPr>
              <a:t>repeated risks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sym typeface="+mn-ea"/>
              </a:rPr>
              <a:t> if the virus is not removed</a:t>
            </a:r>
            <a:r>
              <a:rPr lang="en-MY" altLang="en-US" dirty="0">
                <a:solidFill>
                  <a:schemeClr val="bg1"/>
                </a:solidFill>
                <a:effectLst/>
                <a:latin typeface="+mj-lt"/>
                <a:sym typeface="+mn-ea"/>
              </a:rPr>
              <a:t> !!!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gnifying glass over a computer screen&#10;&#10;Description automatically generated"/>
          <p:cNvPicPr>
            <a:picLocks noChangeAspect="1"/>
          </p:cNvPicPr>
          <p:nvPr/>
        </p:nvPicPr>
        <p:blipFill>
          <a:blip r:embed="rId2"/>
          <a:srcRect l="4580" r="12417" b="1634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15568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580" y="1213246"/>
            <a:ext cx="5049992" cy="651839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erican Typewriter" panose="02090604020004020304" pitchFamily="18" charset="77"/>
              </a:rPr>
              <a:t>Types of computer viruses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31190" y="2706370"/>
            <a:ext cx="4297045" cy="3207385"/>
          </a:xfrm>
        </p:spPr>
        <p:txBody>
          <a:bodyPr anchor="t">
            <a:normAutofit/>
          </a:bodyPr>
          <a:lstStyle/>
          <a:p>
            <a:pPr lvl="0"/>
            <a:r>
              <a:rPr lang="en-US" sz="1600" b="0" i="0">
                <a:solidFill>
                  <a:schemeClr val="bg1"/>
                </a:solidFill>
              </a:rPr>
              <a:t>Boot Sector Virus</a:t>
            </a:r>
            <a:endParaRPr lang="en-US" sz="1600">
              <a:solidFill>
                <a:schemeClr val="bg1"/>
              </a:solidFill>
            </a:endParaRPr>
          </a:p>
          <a:p>
            <a:pPr lvl="0"/>
            <a:r>
              <a:rPr lang="en-US" sz="1600" b="0" i="0">
                <a:solidFill>
                  <a:schemeClr val="bg1"/>
                </a:solidFill>
              </a:rPr>
              <a:t>Web Scripting Virus</a:t>
            </a:r>
            <a:endParaRPr lang="en-US" sz="1600">
              <a:solidFill>
                <a:schemeClr val="bg1"/>
              </a:solidFill>
            </a:endParaRPr>
          </a:p>
          <a:p>
            <a:pPr lvl="0"/>
            <a:r>
              <a:rPr lang="en-US" sz="1600" b="0" i="0">
                <a:solidFill>
                  <a:schemeClr val="bg1"/>
                </a:solidFill>
              </a:rPr>
              <a:t>Browser Hijacker</a:t>
            </a:r>
            <a:endParaRPr lang="en-US" sz="1600">
              <a:solidFill>
                <a:schemeClr val="bg1"/>
              </a:solidFill>
            </a:endParaRPr>
          </a:p>
          <a:p>
            <a:pPr lvl="0"/>
            <a:r>
              <a:rPr lang="en-US" sz="1600" b="0" i="0">
                <a:solidFill>
                  <a:schemeClr val="bg1"/>
                </a:solidFill>
              </a:rPr>
              <a:t>File Infector Virus</a:t>
            </a:r>
            <a:endParaRPr lang="en-US" sz="1600">
              <a:solidFill>
                <a:schemeClr val="bg1"/>
              </a:solidFill>
            </a:endParaRPr>
          </a:p>
          <a:p>
            <a:pPr lvl="0"/>
            <a:r>
              <a:rPr lang="en-US" sz="1600" b="0" i="0">
                <a:solidFill>
                  <a:schemeClr val="bg1"/>
                </a:solidFill>
              </a:rPr>
              <a:t>Macro Virus</a:t>
            </a:r>
            <a:endParaRPr lang="en-US" sz="1600">
              <a:solidFill>
                <a:schemeClr val="bg1"/>
              </a:solidFill>
            </a:endParaRPr>
          </a:p>
          <a:p>
            <a:pPr lvl="0"/>
            <a:r>
              <a:rPr lang="en-US" sz="1600" b="0" i="0">
                <a:solidFill>
                  <a:schemeClr val="bg1"/>
                </a:solidFill>
              </a:rPr>
              <a:t>Direct Action Virus</a:t>
            </a: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449" y="1330395"/>
            <a:ext cx="10361531" cy="10804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18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Creeper’s System is the first ever </a:t>
            </a:r>
            <a:r>
              <a:rPr lang="en-US" sz="1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self-replicating computer virus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released during 1971. It was designed to test the viability of mobile programs that could spread across networks.</a:t>
            </a:r>
            <a:b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0317" y="2459188"/>
            <a:ext cx="39413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How it works?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Creeper was designed to move between DEC-PDP-10 computers on the APRENET, a precursor to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When it infected a system, Creeper would display the message “I’M THE CREEPER: CATCH ME IF YOU CAN”.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Creeper was not intended to be harmful. 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578" y="5588483"/>
            <a:ext cx="8135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How was the Creeper virus stopped?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first anti-virus software, Reaper, was designed to delete the Creeper virus by moving across the ARPANET.</a:t>
            </a:r>
          </a:p>
        </p:txBody>
      </p:sp>
      <p:pic>
        <p:nvPicPr>
          <p:cNvPr id="6" name="Picture 2" descr="Creeper and Reaper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41" y="1870636"/>
            <a:ext cx="4403458" cy="330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0580" y="404495"/>
            <a:ext cx="572262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4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merican Typewriter" panose="02090604020004020304" pitchFamily="18" charset="77"/>
                <a:ea typeface="+mj-ea"/>
                <a:cs typeface="+mj-cs"/>
              </a:rPr>
              <a:t>Creeper’s System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3276" y="1251284"/>
            <a:ext cx="4834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0" name="Group 199"/>
          <p:cNvGrpSpPr>
            <a:grpSpLocks noGrp="1" noUngrp="1" noRot="1" noChangeAspect="1" noMove="1" noResize="1"/>
          </p:cNvGrpSpPr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1" name="Freeform: Shape 11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0066" y="495543"/>
            <a:ext cx="3618328" cy="734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 err="1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  <a:ea typeface="+mj-ea"/>
                <a:cs typeface="+mj-cs"/>
              </a:rPr>
              <a:t>MyDoom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495" y="1439228"/>
            <a:ext cx="10367933" cy="734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MyDoom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worst computer virus outbreak in history, it caused estimated damage of $38 billion in 2004, but its inflation-adjusted cost is actually $52.2 billion. Also known as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Novarg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this malware is technically a “worm,” spread by </a:t>
            </a:r>
            <a:r>
              <a:rPr lang="en-US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mass emailing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At one point, the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Mydoom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virus was responsible for 25% of all emails sent.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ketch line"/>
          <p:cNvSpPr/>
          <p:nvPr/>
        </p:nvSpPr>
        <p:spPr>
          <a:xfrm>
            <a:off x="950618" y="454261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0110" y="2462363"/>
            <a:ext cx="882042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b="1" dirty="0"/>
              <a:t>How it worked?</a:t>
            </a:r>
            <a:r>
              <a:rPr lang="en-US" sz="1600" dirty="0"/>
              <a:t> </a:t>
            </a:r>
          </a:p>
          <a:p>
            <a:pPr marL="285750" indent="-285750" algn="just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MyDoom</a:t>
            </a:r>
            <a:r>
              <a:rPr lang="en-US" sz="1600" dirty="0"/>
              <a:t> spread through email attachments that were disguised as legitimate files.</a:t>
            </a:r>
          </a:p>
          <a:p>
            <a:pPr marL="285750" indent="-285750" algn="just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When a user opened the attachment, the worm would execute on their computer.</a:t>
            </a:r>
          </a:p>
          <a:p>
            <a:pPr marL="285750" indent="-285750" algn="just" font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worm would then send copies of itself to every email address in the user's address book.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0110" y="4676442"/>
            <a:ext cx="37837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1600" b="1" dirty="0"/>
              <a:t>What was done about it?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FBI and Secret Service investigated the worm.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SCO Group offered a $250,000 reward for information leading to the arrest of the worm's creator.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2469" y="4676442"/>
            <a:ext cx="45299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What can you do to protect yourself? 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Avoid opening email attachments, especially those from unfamiliar email addresses.</a:t>
            </a:r>
          </a:p>
          <a:p>
            <a:pPr algn="just"/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70110" y="1289785"/>
            <a:ext cx="417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29600" y="4780800"/>
            <a:ext cx="0" cy="1497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11" name="Freeform: Shape 10"/>
            <p:cNvSpPr/>
            <p:nvPr/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>
            <a:grpSpLocks noGrp="1" noUngrp="1" noRot="1" noChangeAspect="1" noMove="1" noResize="1"/>
          </p:cNvGrpSpPr>
          <p:nvPr/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74090" y="339090"/>
            <a:ext cx="42291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rPr>
              <a:t>Cryptolocker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0100" y="1403949"/>
            <a:ext cx="9356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CryptoLocker</a:t>
            </a:r>
            <a:r>
              <a:rPr lang="en-US" sz="1600" dirty="0"/>
              <a:t> was a </a:t>
            </a:r>
            <a:r>
              <a:rPr lang="en-US" sz="1600" dirty="0">
                <a:solidFill>
                  <a:srgbClr val="FF0000"/>
                </a:solidFill>
              </a:rPr>
              <a:t>ransomware attack</a:t>
            </a:r>
            <a:r>
              <a:rPr lang="en-US" sz="1600" dirty="0"/>
              <a:t> that encrypted files on Windows computers. The attack took place between September 2013 and May 2014.</a:t>
            </a:r>
            <a:endParaRPr lang="en-MY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61670" y="2684271"/>
            <a:ext cx="4991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/>
              <a:t>How it works?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CryptoLocker</a:t>
            </a:r>
            <a:r>
              <a:rPr lang="en-US" sz="1600" dirty="0"/>
              <a:t> was spread through infected email attachments and the </a:t>
            </a:r>
            <a:r>
              <a:rPr lang="en-US" sz="1600" dirty="0" err="1"/>
              <a:t>Gameover</a:t>
            </a:r>
            <a:r>
              <a:rPr lang="en-US" sz="1600" dirty="0"/>
              <a:t> </a:t>
            </a:r>
            <a:r>
              <a:rPr lang="en-US" sz="1600" dirty="0" err="1"/>
              <a:t>ZeuS</a:t>
            </a:r>
            <a:r>
              <a:rPr lang="en-US" sz="1600" dirty="0"/>
              <a:t> botnet.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malware used RSA public-key cryptography to encrypt files on local and network drives. 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private key for decrypting the files was only stored on the malware's control servers. 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attacker would demand payment to provide a decryption program or unlock code.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MY" sz="16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75989" y="3374516"/>
            <a:ext cx="47655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How victims were coerced into paying?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Attackers would use payment methods that were difficult to trace, such as wire transfers, premium-rate text messages, or Bitcoin.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Attackers would try to make it in their best interest to perform the decryption, so that victims would continue to pay.</a:t>
            </a:r>
          </a:p>
          <a:p>
            <a:pPr algn="just"/>
            <a:r>
              <a:rPr lang="en-US" sz="1600" b="1" dirty="0"/>
              <a:t> </a:t>
            </a:r>
            <a:endParaRPr lang="en-MY" sz="16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314173" y="3811604"/>
            <a:ext cx="0" cy="21654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4400" y="1224643"/>
            <a:ext cx="47597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computer screen&#10;&#10;Description automatically generated"/>
          <p:cNvPicPr>
            <a:picLocks noChangeAspect="1"/>
          </p:cNvPicPr>
          <p:nvPr/>
        </p:nvPicPr>
        <p:blipFill>
          <a:blip r:embed="rId3">
            <a:alphaModFix amt="35000"/>
          </a:blip>
          <a:srcRect l="1951" r="916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merican Typewriter" panose="02090604020004020304" pitchFamily="18" charset="77"/>
              </a:rPr>
              <a:t>Reasons</a:t>
            </a:r>
            <a:r>
              <a:rPr lang="en-US" sz="3200" b="1" dirty="0">
                <a:solidFill>
                  <a:srgbClr val="FFFFFF"/>
                </a:solidFill>
                <a:latin typeface="American Typewriter" panose="02090604020004020304" pitchFamily="18" charset="77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merican Typewriter" panose="02090604020004020304" pitchFamily="18" charset="77"/>
              </a:rPr>
              <a:t>behind the computer viruses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5715000" cy="4466318"/>
          </a:xfrm>
        </p:spPr>
        <p:txBody>
          <a:bodyPr>
            <a:normAutofit lnSpcReduction="20000"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Financial gain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T</a:t>
            </a:r>
            <a:r>
              <a:rPr lang="en-US" sz="1600" dirty="0">
                <a:solidFill>
                  <a:srgbClr val="FFFFFF"/>
                </a:solidFill>
              </a:rPr>
              <a:t>o obtain </a:t>
            </a:r>
            <a:r>
              <a:rPr lang="en-US" sz="1600" dirty="0">
                <a:solidFill>
                  <a:srgbClr val="FFFF00"/>
                </a:solidFill>
              </a:rPr>
              <a:t>financial or valuable information</a:t>
            </a:r>
            <a:r>
              <a:rPr lang="en-US" sz="1600" dirty="0">
                <a:solidFill>
                  <a:srgbClr val="FFFFFF"/>
                </a:solidFill>
              </a:rPr>
              <a:t> with the aim of threatening or harming</a:t>
            </a:r>
            <a:r>
              <a:rPr lang="en-MY" altLang="en-US" sz="1600" dirty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P</a:t>
            </a:r>
            <a:r>
              <a:rPr lang="en-US" sz="1600" dirty="0">
                <a:solidFill>
                  <a:srgbClr val="FFFFFF"/>
                </a:solidFill>
              </a:rPr>
              <a:t>ublishing the identity and earning money in exchange for decryption.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Political sabotage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S</a:t>
            </a:r>
            <a:r>
              <a:rPr lang="en-US" sz="1600" dirty="0">
                <a:solidFill>
                  <a:srgbClr val="FFFFFF"/>
                </a:solidFill>
              </a:rPr>
              <a:t>preading of </a:t>
            </a:r>
            <a:r>
              <a:rPr lang="en-US" sz="1600" dirty="0">
                <a:solidFill>
                  <a:srgbClr val="FFFF00"/>
                </a:solidFill>
              </a:rPr>
              <a:t>rumors or the disruption or manipulation of government organizations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S</a:t>
            </a:r>
            <a:r>
              <a:rPr lang="en-US" sz="1600" dirty="0">
                <a:solidFill>
                  <a:srgbClr val="FFFFFF"/>
                </a:solidFill>
              </a:rPr>
              <a:t>abotage.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Pranking friends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For</a:t>
            </a:r>
            <a:r>
              <a:rPr lang="en-US" sz="1600" dirty="0">
                <a:solidFill>
                  <a:srgbClr val="FFFFFF"/>
                </a:solidFill>
              </a:rPr>
              <a:t> friends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altLang="en-US" sz="1600" dirty="0">
                <a:solidFill>
                  <a:srgbClr val="FFFFFF"/>
                </a:solidFill>
              </a:rPr>
              <a:t>P</a:t>
            </a:r>
            <a:r>
              <a:rPr lang="en-US" sz="1600" dirty="0">
                <a:solidFill>
                  <a:srgbClr val="FFFFFF"/>
                </a:solidFill>
              </a:rPr>
              <a:t>ersonal information and files and destroys them or </a:t>
            </a:r>
            <a:r>
              <a:rPr lang="en-US" sz="1600" dirty="0">
                <a:solidFill>
                  <a:srgbClr val="FFFF00"/>
                </a:solidFill>
              </a:rPr>
              <a:t>threatens to publish them, all for the purpose of joking</a:t>
            </a:r>
            <a:r>
              <a:rPr lang="en-MY" altLang="en-US" sz="1600" dirty="0">
                <a:solidFill>
                  <a:srgbClr val="FFFF00"/>
                </a:solidFill>
              </a:rPr>
              <a:t>.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23257" y="1538514"/>
            <a:ext cx="4484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" y="353060"/>
            <a:ext cx="5935345" cy="1807210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rPr>
              <a:t>Damages</a:t>
            </a:r>
            <a:r>
              <a:rPr lang="en-US" sz="3200" b="1" dirty="0">
                <a:solidFill>
                  <a:schemeClr val="bg1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American Typewriter" panose="02090604020004020304" pitchFamily="18" charset="77"/>
              </a:rPr>
              <a:t>Caused by Computer Viruses</a:t>
            </a:r>
            <a:br>
              <a:rPr lang="en-US" sz="2800" b="1" dirty="0">
                <a:solidFill>
                  <a:schemeClr val="bg1"/>
                </a:solidFill>
                <a:effectLst/>
                <a:latin typeface="American Typewriter" panose="02090604020004020304" pitchFamily="18" charset="77"/>
              </a:rPr>
            </a:br>
            <a:endParaRPr lang="en-US" sz="2800" b="1" dirty="0">
              <a:solidFill>
                <a:schemeClr val="bg1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4430"/>
            <a:ext cx="5323205" cy="4335145"/>
          </a:xfrm>
        </p:spPr>
        <p:txBody>
          <a:bodyPr>
            <a:normAutofit/>
          </a:bodyPr>
          <a:lstStyle/>
          <a:p>
            <a:pPr marL="228600" indent="-228600" algn="just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Network Disruptions</a:t>
            </a:r>
          </a:p>
          <a:p>
            <a:pPr marL="457200" lvl="1" indent="0" algn="just" defTabSz="914400" rtl="0" eaLnBrk="1" latinLnBrk="0" hangingPunct="1">
              <a:spcBef>
                <a:spcPts val="100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network outages and compromising security systems.</a:t>
            </a:r>
          </a:p>
          <a:p>
            <a:pPr marL="228600" indent="-228600" algn="just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System performance</a:t>
            </a:r>
          </a:p>
          <a:p>
            <a:pPr marL="457200" lvl="1" indent="0" algn="just" defTabSz="914400" rtl="0" eaLnBrk="1" latinLnBrk="0" hangingPunct="1">
              <a:spcBef>
                <a:spcPts val="1000"/>
              </a:spcBef>
              <a:buNone/>
            </a:pP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slow performance due to an unknown intruder, which is the virus.</a:t>
            </a:r>
            <a:endParaRPr lang="ar-SA" sz="1600" dirty="0">
              <a:solidFill>
                <a:schemeClr val="bg1"/>
              </a:solidFill>
            </a:endParaRPr>
          </a:p>
          <a:p>
            <a:pPr marL="228600" indent="-228600" algn="just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Data corruption or loss</a:t>
            </a:r>
          </a:p>
          <a:p>
            <a:pPr marL="457200" lvl="1" indent="0" algn="just" defTabSz="914400" rtl="0" eaLnBrk="1" latinLnBrk="0" hangingPunct="1">
              <a:spcBef>
                <a:spcPts val="1000"/>
              </a:spcBef>
              <a:buNone/>
            </a:pPr>
            <a:r>
              <a:rPr lang="en-US" sz="1710" dirty="0">
                <a:solidFill>
                  <a:schemeClr val="bg1"/>
                </a:solidFill>
              </a:rPr>
              <a:t>affects the hard disk and makes it unable to read data.</a:t>
            </a:r>
          </a:p>
        </p:txBody>
      </p:sp>
      <p:pic>
        <p:nvPicPr>
          <p:cNvPr id="4" name="Picture 3" descr="A green padlock on a circuit board&#10;&#10;Description automatically generated"/>
          <p:cNvPicPr>
            <a:picLocks noChangeAspect="1"/>
          </p:cNvPicPr>
          <p:nvPr/>
        </p:nvPicPr>
        <p:blipFill>
          <a:blip r:embed="rId3"/>
          <a:srcRect l="25318" r="25775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6" name="Straight Connector 5"/>
          <p:cNvCxnSpPr/>
          <p:nvPr/>
        </p:nvCxnSpPr>
        <p:spPr>
          <a:xfrm>
            <a:off x="1108800" y="1896177"/>
            <a:ext cx="33640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753</Words>
  <Application>Microsoft Office PowerPoint</Application>
  <PresentationFormat>Widescreen</PresentationFormat>
  <Paragraphs>113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.AppleSystemUIFont</vt:lpstr>
      <vt:lpstr>American Typewriter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1_Office Theme</vt:lpstr>
      <vt:lpstr>System Parasites </vt:lpstr>
      <vt:lpstr>PowerPoint Presentation</vt:lpstr>
      <vt:lpstr>PowerPoint Presentation</vt:lpstr>
      <vt:lpstr>Types of computer viruses</vt:lpstr>
      <vt:lpstr>  The Creeper’s System is the first ever self-replicating computer virus released during 1971. It was designed to test the viability of mobile programs that could spread across networks.  </vt:lpstr>
      <vt:lpstr>PowerPoint Presentation</vt:lpstr>
      <vt:lpstr>PowerPoint Presentation</vt:lpstr>
      <vt:lpstr>Reasons behind the computer viruses</vt:lpstr>
      <vt:lpstr>Damages Caused by Computer Viruses </vt:lpstr>
      <vt:lpstr>Surveys We Did :</vt:lpstr>
      <vt:lpstr>Surveys We Did :</vt:lpstr>
      <vt:lpstr>SOLUTIONS  </vt:lpstr>
      <vt:lpstr>extra precautions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Parasites</dc:title>
  <dc:creator>IBRAHEEM AYMAN SAMI QASHOU</dc:creator>
  <cp:lastModifiedBy>Asus</cp:lastModifiedBy>
  <cp:revision>41</cp:revision>
  <cp:lastPrinted>2025-01-20T14:28:00Z</cp:lastPrinted>
  <dcterms:created xsi:type="dcterms:W3CDTF">2025-01-19T11:11:00Z</dcterms:created>
  <dcterms:modified xsi:type="dcterms:W3CDTF">2025-02-02T15:23:59Z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91998019EA714EE3A7B7D0DAA049422C_13</vt:lpwstr>
  </property>
  <property fmtid="{D5CDD505-2E9C-101B-9397-08002B2CF9AE}" pid="3" name="KSOProductBuildVer">
    <vt:lpwstr>1033-12.2.0.19805</vt:lpwstr>
  </property>
</Properties>
</file>